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810810810810821"/>
          <c:y val="7.3634204275534437E-2"/>
          <c:w val="0.79594594594594559"/>
          <c:h val="0.762470308788599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Riz</c:v>
                </c:pt>
              </c:strCache>
            </c:strRef>
          </c:tx>
          <c:spPr>
            <a:solidFill>
              <a:schemeClr val="accent1"/>
            </a:solidFill>
            <a:ln w="12723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Japon</c:v>
                </c:pt>
                <c:pt idx="1">
                  <c:v>Corée du sud</c:v>
                </c:pt>
                <c:pt idx="2">
                  <c:v>Chine</c:v>
                </c:pt>
                <c:pt idx="3">
                  <c:v>Phil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10</c:v>
                </c:pt>
                <c:pt idx="1">
                  <c:v>20</c:v>
                </c:pt>
                <c:pt idx="2">
                  <c:v>90</c:v>
                </c:pt>
                <c:pt idx="3">
                  <c:v>20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Maïs</c:v>
                </c:pt>
              </c:strCache>
            </c:strRef>
          </c:tx>
          <c:spPr>
            <a:solidFill>
              <a:schemeClr val="accent2"/>
            </a:solidFill>
            <a:ln w="12723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Japon</c:v>
                </c:pt>
                <c:pt idx="1">
                  <c:v>Corée du sud</c:v>
                </c:pt>
                <c:pt idx="2">
                  <c:v>Chine</c:v>
                </c:pt>
                <c:pt idx="3">
                  <c:v>Phil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50</c:v>
                </c:pt>
                <c:pt idx="1">
                  <c:v>30</c:v>
                </c:pt>
                <c:pt idx="2">
                  <c:v>50</c:v>
                </c:pt>
                <c:pt idx="3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Blé</c:v>
                </c:pt>
              </c:strCache>
            </c:strRef>
          </c:tx>
          <c:spPr>
            <a:solidFill>
              <a:schemeClr val="hlink"/>
            </a:solidFill>
            <a:ln w="12723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Japon</c:v>
                </c:pt>
                <c:pt idx="1">
                  <c:v>Corée du sud</c:v>
                </c:pt>
                <c:pt idx="2">
                  <c:v>Chine</c:v>
                </c:pt>
                <c:pt idx="3">
                  <c:v>Phil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55</c:v>
                </c:pt>
                <c:pt idx="1">
                  <c:v>20</c:v>
                </c:pt>
                <c:pt idx="2">
                  <c:v>40</c:v>
                </c:pt>
                <c:pt idx="3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024512"/>
        <c:axId val="124548736"/>
      </c:barChart>
      <c:catAx>
        <c:axId val="1290245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4548736"/>
        <c:crosses val="autoZero"/>
        <c:auto val="0"/>
        <c:lblAlgn val="ctr"/>
        <c:lblOffset val="100"/>
        <c:tickLblSkip val="1"/>
        <c:tickMarkSkip val="1"/>
        <c:noMultiLvlLbl val="0"/>
      </c:catAx>
      <c:valAx>
        <c:axId val="124548736"/>
        <c:scaling>
          <c:orientation val="minMax"/>
        </c:scaling>
        <c:delete val="1"/>
        <c:axPos val="l"/>
        <c:majorGridlines>
          <c:spPr>
            <a:ln w="3181">
              <a:solidFill>
                <a:schemeClr val="tx1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lang="en-US" sz="1803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fr-CA" noProof="0" dirty="0" smtClean="0"/>
                  <a:t>Milliers de tonnes</a:t>
                </a:r>
                <a:endParaRPr lang="fr-CA" noProof="0" dirty="0"/>
              </a:p>
            </c:rich>
          </c:tx>
          <c:layout>
            <c:manualLayout>
              <c:xMode val="edge"/>
              <c:yMode val="edge"/>
              <c:x val="1.4864864864864867E-2"/>
              <c:y val="0.2304038004750594"/>
            </c:manualLayout>
          </c:layout>
          <c:overlay val="0"/>
          <c:spPr>
            <a:noFill/>
            <a:ln w="25445">
              <a:noFill/>
            </a:ln>
          </c:spPr>
        </c:title>
        <c:numFmt formatCode="General" sourceLinked="1"/>
        <c:majorTickMark val="out"/>
        <c:minorTickMark val="none"/>
        <c:tickLblPos val="nextTo"/>
        <c:crossAx val="129024512"/>
        <c:crosses val="autoZero"/>
        <c:crossBetween val="between"/>
      </c:valAx>
      <c:spPr>
        <a:noFill/>
        <a:ln w="25445">
          <a:noFill/>
        </a:ln>
      </c:spPr>
    </c:plotArea>
    <c:legend>
      <c:legendPos val="r"/>
      <c:layout>
        <c:manualLayout>
          <c:xMode val="edge"/>
          <c:yMode val="edge"/>
          <c:x val="0.75247752017108971"/>
          <c:y val="0.10210644673851731"/>
          <c:w val="0.14594594594594618"/>
          <c:h val="0.25178147268408552"/>
        </c:manualLayout>
      </c:layout>
      <c:overlay val="0"/>
      <c:spPr>
        <a:noFill/>
        <a:ln w="3181">
          <a:solidFill>
            <a:schemeClr val="tx1"/>
          </a:solidFill>
          <a:prstDash val="solid"/>
        </a:ln>
      </c:spPr>
      <c:txPr>
        <a:bodyPr/>
        <a:lstStyle/>
        <a:p>
          <a:pPr>
            <a:defRPr lang="en-US" sz="1658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3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fr-F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124031007751941"/>
          <c:y val="7.3809523809523894E-2"/>
          <c:w val="0.7906976744186055"/>
          <c:h val="0.761904761904761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Riz</c:v>
                </c:pt>
              </c:strCache>
            </c:strRef>
          </c:tx>
          <c:spPr>
            <a:solidFill>
              <a:schemeClr val="accent1"/>
            </a:solidFill>
            <a:ln w="1403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Japon</c:v>
                </c:pt>
                <c:pt idx="1">
                  <c:v>Corée du Sud</c:v>
                </c:pt>
                <c:pt idx="2">
                  <c:v>Chine</c:v>
                </c:pt>
                <c:pt idx="3">
                  <c:v>Phil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10</c:v>
                </c:pt>
                <c:pt idx="1">
                  <c:v>30</c:v>
                </c:pt>
                <c:pt idx="2">
                  <c:v>30</c:v>
                </c:pt>
                <c:pt idx="3">
                  <c:v>40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Maïs</c:v>
                </c:pt>
              </c:strCache>
            </c:strRef>
          </c:tx>
          <c:spPr>
            <a:solidFill>
              <a:schemeClr val="accent2"/>
            </a:solidFill>
            <a:ln w="1403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Japon</c:v>
                </c:pt>
                <c:pt idx="1">
                  <c:v>Corée du Sud</c:v>
                </c:pt>
                <c:pt idx="2">
                  <c:v>Chine</c:v>
                </c:pt>
                <c:pt idx="3">
                  <c:v>Phil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  <c:pt idx="2">
                  <c:v>50</c:v>
                </c:pt>
                <c:pt idx="3">
                  <c:v>10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Blé</c:v>
                </c:pt>
              </c:strCache>
            </c:strRef>
          </c:tx>
          <c:spPr>
            <a:solidFill>
              <a:schemeClr val="hlink"/>
            </a:solidFill>
            <a:ln w="1403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Japon</c:v>
                </c:pt>
                <c:pt idx="1">
                  <c:v>Corée du Sud</c:v>
                </c:pt>
                <c:pt idx="2">
                  <c:v>Chine</c:v>
                </c:pt>
                <c:pt idx="3">
                  <c:v>Phil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55</c:v>
                </c:pt>
                <c:pt idx="1">
                  <c:v>25</c:v>
                </c:pt>
                <c:pt idx="2">
                  <c:v>60</c:v>
                </c:pt>
                <c:pt idx="3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8437760"/>
        <c:axId val="128368640"/>
      </c:barChart>
      <c:catAx>
        <c:axId val="1284377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8368640"/>
        <c:crosses val="autoZero"/>
        <c:auto val="0"/>
        <c:lblAlgn val="ctr"/>
        <c:lblOffset val="100"/>
        <c:tickLblSkip val="1"/>
        <c:tickMarkSkip val="1"/>
        <c:noMultiLvlLbl val="0"/>
      </c:catAx>
      <c:valAx>
        <c:axId val="128368640"/>
        <c:scaling>
          <c:orientation val="minMax"/>
        </c:scaling>
        <c:delete val="1"/>
        <c:axPos val="l"/>
        <c:majorGridlines>
          <c:spPr>
            <a:ln w="3510">
              <a:solidFill>
                <a:schemeClr val="tx1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lang="en-US" sz="199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fr-CA" noProof="0" dirty="0" smtClean="0">
                    <a:latin typeface="+mj-lt"/>
                  </a:rPr>
                  <a:t>Milliers de tonnes</a:t>
                </a:r>
                <a:endParaRPr lang="fr-CA" noProof="0" dirty="0">
                  <a:latin typeface="+mj-lt"/>
                </a:endParaRPr>
              </a:p>
            </c:rich>
          </c:tx>
          <c:layout>
            <c:manualLayout>
              <c:xMode val="edge"/>
              <c:yMode val="edge"/>
              <c:x val="1.7054263565891452E-2"/>
              <c:y val="0.23095238095238124"/>
            </c:manualLayout>
          </c:layout>
          <c:overlay val="0"/>
          <c:spPr>
            <a:noFill/>
            <a:ln w="28078">
              <a:noFill/>
            </a:ln>
          </c:spPr>
        </c:title>
        <c:numFmt formatCode="General" sourceLinked="1"/>
        <c:majorTickMark val="out"/>
        <c:minorTickMark val="none"/>
        <c:tickLblPos val="nextTo"/>
        <c:crossAx val="128437760"/>
        <c:crosses val="autoZero"/>
        <c:crossBetween val="between"/>
      </c:valAx>
      <c:spPr>
        <a:noFill/>
        <a:ln w="28078">
          <a:noFill/>
        </a:ln>
      </c:spPr>
    </c:plotArea>
    <c:legend>
      <c:legendPos val="r"/>
      <c:layout>
        <c:manualLayout>
          <c:xMode val="edge"/>
          <c:yMode val="edge"/>
          <c:x val="0.76120443277923588"/>
          <c:y val="0.10101717579220157"/>
          <c:w val="0.16744186046511644"/>
          <c:h val="0.25238095238095293"/>
        </c:manualLayout>
      </c:layout>
      <c:overlay val="0"/>
      <c:spPr>
        <a:noFill/>
        <a:ln w="3510">
          <a:solidFill>
            <a:schemeClr val="tx1"/>
          </a:solidFill>
          <a:prstDash val="solid"/>
        </a:ln>
      </c:spPr>
      <c:txPr>
        <a:bodyPr/>
        <a:lstStyle/>
        <a:p>
          <a:pPr>
            <a:defRPr lang="en-US" sz="1829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99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fr-FR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919D2-DA56-4604-9B93-4C3A0E7A276E}" type="datetimeFigureOut">
              <a:rPr lang="fr-FR" smtClean="0"/>
              <a:pPr/>
              <a:t>18/03/2011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20B02-E586-4E60-A31F-B5279D3664B7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919D2-DA56-4604-9B93-4C3A0E7A276E}" type="datetimeFigureOut">
              <a:rPr lang="fr-FR" smtClean="0"/>
              <a:pPr/>
              <a:t>18/03/2011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20B02-E586-4E60-A31F-B5279D3664B7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919D2-DA56-4604-9B93-4C3A0E7A276E}" type="datetimeFigureOut">
              <a:rPr lang="fr-FR" smtClean="0"/>
              <a:pPr/>
              <a:t>18/03/2011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20B02-E586-4E60-A31F-B5279D3664B7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919D2-DA56-4604-9B93-4C3A0E7A276E}" type="datetimeFigureOut">
              <a:rPr lang="fr-FR" smtClean="0"/>
              <a:pPr/>
              <a:t>18/03/2011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20B02-E586-4E60-A31F-B5279D3664B7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919D2-DA56-4604-9B93-4C3A0E7A276E}" type="datetimeFigureOut">
              <a:rPr lang="fr-FR" smtClean="0"/>
              <a:pPr/>
              <a:t>18/03/2011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20B02-E586-4E60-A31F-B5279D3664B7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919D2-DA56-4604-9B93-4C3A0E7A276E}" type="datetimeFigureOut">
              <a:rPr lang="fr-FR" smtClean="0"/>
              <a:pPr/>
              <a:t>18/03/2011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20B02-E586-4E60-A31F-B5279D3664B7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919D2-DA56-4604-9B93-4C3A0E7A276E}" type="datetimeFigureOut">
              <a:rPr lang="fr-FR" smtClean="0"/>
              <a:pPr/>
              <a:t>18/03/2011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20B02-E586-4E60-A31F-B5279D3664B7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919D2-DA56-4604-9B93-4C3A0E7A276E}" type="datetimeFigureOut">
              <a:rPr lang="fr-FR" smtClean="0"/>
              <a:pPr/>
              <a:t>18/03/2011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20B02-E586-4E60-A31F-B5279D3664B7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919D2-DA56-4604-9B93-4C3A0E7A276E}" type="datetimeFigureOut">
              <a:rPr lang="fr-FR" smtClean="0"/>
              <a:pPr/>
              <a:t>18/03/2011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20B02-E586-4E60-A31F-B5279D3664B7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919D2-DA56-4604-9B93-4C3A0E7A276E}" type="datetimeFigureOut">
              <a:rPr lang="fr-FR" smtClean="0"/>
              <a:pPr/>
              <a:t>18/03/2011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20B02-E586-4E60-A31F-B5279D3664B7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919D2-DA56-4604-9B93-4C3A0E7A276E}" type="datetimeFigureOut">
              <a:rPr lang="fr-FR" smtClean="0"/>
              <a:pPr/>
              <a:t>18/03/2011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20B02-E586-4E60-A31F-B5279D3664B7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919D2-DA56-4604-9B93-4C3A0E7A276E}" type="datetimeFigureOut">
              <a:rPr lang="fr-FR" smtClean="0"/>
              <a:pPr/>
              <a:t>18/03/2011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20B02-E586-4E60-A31F-B5279D3664B7}" type="slidenum">
              <a:rPr lang="fr-CA" smtClean="0"/>
              <a:pPr/>
              <a:t>‹N°›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sz="5400" noProof="1" smtClean="0"/>
              <a:t>Rinco inc.</a:t>
            </a:r>
            <a:endParaRPr lang="fr-CA" sz="5400" noProof="1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722728" y="3886200"/>
            <a:ext cx="7809712" cy="1752600"/>
          </a:xfrm>
        </p:spPr>
        <p:txBody>
          <a:bodyPr>
            <a:normAutofit/>
          </a:bodyPr>
          <a:lstStyle/>
          <a:p>
            <a:r>
              <a:rPr lang="fr-CA" dirty="0" smtClean="0">
                <a:latin typeface="Times New Roman" pitchFamily="18" charset="0"/>
              </a:rPr>
              <a:t>Exportation vers l’Extrême-Orient et </a:t>
            </a:r>
            <a:r>
              <a:rPr lang="fr-CA" dirty="0" smtClean="0">
                <a:latin typeface="Times New Roman" pitchFamily="18" charset="0"/>
              </a:rPr>
              <a:t>au-delà</a:t>
            </a:r>
            <a:endParaRPr lang="fr-CA" dirty="0" smtClean="0">
              <a:latin typeface="Times New Roman" pitchFamily="18" charset="0"/>
            </a:endParaRPr>
          </a:p>
          <a:p>
            <a:endParaRPr lang="fr-CA" sz="4000" dirty="0"/>
          </a:p>
        </p:txBody>
      </p:sp>
      <p:grpSp>
        <p:nvGrpSpPr>
          <p:cNvPr id="4" name="Group 9"/>
          <p:cNvGrpSpPr/>
          <p:nvPr/>
        </p:nvGrpSpPr>
        <p:grpSpPr>
          <a:xfrm>
            <a:off x="722728" y="5254650"/>
            <a:ext cx="7741826" cy="766815"/>
            <a:chOff x="365125" y="5218137"/>
            <a:chExt cx="7741826" cy="766815"/>
          </a:xfrm>
        </p:grpSpPr>
        <p:graphicFrame>
          <p:nvGraphicFramePr>
            <p:cNvPr id="5" name="Object 5">
              <a:hlinkClick r:id="rId3" action="ppaction://hlinksldjump"/>
            </p:cNvPr>
            <p:cNvGraphicFramePr>
              <a:graphicFrameLocks/>
            </p:cNvGraphicFramePr>
            <p:nvPr/>
          </p:nvGraphicFramePr>
          <p:xfrm>
            <a:off x="482544" y="5218137"/>
            <a:ext cx="460413" cy="4319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9" name="ClipArt" r:id="rId4" imgW="3657600" imgH="3430440" progId="">
                    <p:embed/>
                  </p:oleObj>
                </mc:Choice>
                <mc:Fallback>
                  <p:oleObj name="ClipArt" r:id="rId4" imgW="3657600" imgH="3430440" progId="">
                    <p:embed/>
                    <p:pic>
                      <p:nvPicPr>
                        <p:cNvPr id="0" name="Picture 2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2544" y="5218137"/>
                          <a:ext cx="460413" cy="4319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365125" y="5614978"/>
              <a:ext cx="2183290" cy="36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fr-CA" dirty="0" smtClean="0">
                  <a:latin typeface="Book Antiqua" pitchFamily="18" charset="0"/>
                </a:rPr>
                <a:t>Vigueur du marché</a:t>
              </a:r>
              <a:endParaRPr lang="fr-CA" dirty="0">
                <a:latin typeface="Book Antiqua" pitchFamily="18" charset="0"/>
              </a:endParaRPr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3108325" y="5614978"/>
              <a:ext cx="2245808" cy="36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fr-CA" dirty="0" smtClean="0">
                  <a:latin typeface="Book Antiqua" pitchFamily="18" charset="0"/>
                </a:rPr>
                <a:t>Données financières</a:t>
              </a:r>
              <a:endParaRPr lang="fr-CA" dirty="0">
                <a:latin typeface="Book Antiqua" pitchFamily="18" charset="0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5851525" y="5614978"/>
              <a:ext cx="2255426" cy="36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fr-CA" dirty="0" smtClean="0">
                  <a:latin typeface="Book Antiqua" pitchFamily="18" charset="0"/>
                </a:rPr>
                <a:t>Profits </a:t>
              </a:r>
              <a:r>
                <a:rPr lang="fr-CA" dirty="0" smtClean="0">
                  <a:latin typeface="Book Antiqua" pitchFamily="18" charset="0"/>
                </a:rPr>
                <a:t>c./ Dépenses</a:t>
              </a:r>
              <a:endParaRPr lang="fr-CA" dirty="0">
                <a:latin typeface="Book Antiqua" pitchFamily="18" charset="0"/>
              </a:endParaRPr>
            </a:p>
          </p:txBody>
        </p:sp>
        <p:graphicFrame>
          <p:nvGraphicFramePr>
            <p:cNvPr id="9" name="Object 13">
              <a:hlinkClick r:id="rId3" action="ppaction://hlinksldjump"/>
            </p:cNvPr>
            <p:cNvGraphicFramePr>
              <a:graphicFrameLocks/>
            </p:cNvGraphicFramePr>
            <p:nvPr/>
          </p:nvGraphicFramePr>
          <p:xfrm>
            <a:off x="5959494" y="5254650"/>
            <a:ext cx="460375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0" name="ClipArt" r:id="rId6" imgW="3657600" imgH="3430440" progId="">
                    <p:embed/>
                  </p:oleObj>
                </mc:Choice>
                <mc:Fallback>
                  <p:oleObj name="ClipArt" r:id="rId6" imgW="3657600" imgH="3430440" progId="">
                    <p:embed/>
                    <p:pic>
                      <p:nvPicPr>
                        <p:cNvPr id="0" name="Picture 3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59494" y="5254650"/>
                          <a:ext cx="460375" cy="431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14">
              <a:hlinkClick r:id="rId3" action="ppaction://hlinksldjump"/>
            </p:cNvPr>
            <p:cNvGraphicFramePr>
              <a:graphicFrameLocks/>
            </p:cNvGraphicFramePr>
            <p:nvPr/>
          </p:nvGraphicFramePr>
          <p:xfrm>
            <a:off x="3184506" y="5218137"/>
            <a:ext cx="460375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" name="ClipArt" r:id="rId7" imgW="3657600" imgH="3430440" progId="">
                    <p:embed/>
                  </p:oleObj>
                </mc:Choice>
                <mc:Fallback>
                  <p:oleObj name="ClipArt" r:id="rId7" imgW="3657600" imgH="3430440" progId="">
                    <p:embed/>
                    <p:pic>
                      <p:nvPicPr>
                        <p:cNvPr id="0" name="Picture 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84506" y="5218137"/>
                          <a:ext cx="460375" cy="431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Principales exportations</a:t>
            </a:r>
            <a:endParaRPr lang="fr-CA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Cultures</a:t>
            </a:r>
            <a:endParaRPr lang="fr-CA" dirty="0" smtClean="0"/>
          </a:p>
          <a:p>
            <a:pPr lvl="1"/>
            <a:r>
              <a:rPr lang="fr-CA" dirty="0" smtClean="0"/>
              <a:t>Riz, maïs et blé</a:t>
            </a:r>
          </a:p>
          <a:p>
            <a:r>
              <a:rPr lang="fr-CA" dirty="0" smtClean="0"/>
              <a:t>Ingénierie agricole</a:t>
            </a:r>
          </a:p>
          <a:p>
            <a:r>
              <a:rPr lang="fr-CA" dirty="0" smtClean="0"/>
              <a:t>Ingénierie de construction</a:t>
            </a:r>
          </a:p>
          <a:p>
            <a:r>
              <a:rPr lang="fr-CA" dirty="0" smtClean="0"/>
              <a:t>Conception industrielle</a:t>
            </a:r>
          </a:p>
          <a:p>
            <a:r>
              <a:rPr lang="fr-CA" dirty="0" smtClean="0"/>
              <a:t>Ingénierie industrielle</a:t>
            </a:r>
          </a:p>
        </p:txBody>
      </p:sp>
      <p:pic>
        <p:nvPicPr>
          <p:cNvPr id="7" name="Picture 4" descr="C:\Users\Beta\AppData\Local\Microsoft\Windows\Temporary Internet Files\Content.IE5\YMU9SPAW\MPj0182419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38700" y="2631789"/>
            <a:ext cx="3657600" cy="2462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Services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Gestion de projet </a:t>
            </a:r>
            <a:r>
              <a:rPr lang="fr-CA" dirty="0" smtClean="0"/>
              <a:t>professionnelle</a:t>
            </a:r>
            <a:endParaRPr lang="fr-CA" dirty="0" smtClean="0"/>
          </a:p>
          <a:p>
            <a:r>
              <a:rPr lang="fr-CA" dirty="0" smtClean="0"/>
              <a:t>Analyse de systèmes</a:t>
            </a:r>
          </a:p>
          <a:p>
            <a:r>
              <a:rPr lang="fr-CA" dirty="0" smtClean="0"/>
              <a:t>Gestion de </a:t>
            </a:r>
            <a:r>
              <a:rPr lang="fr-CA" dirty="0" smtClean="0"/>
              <a:t>la distribution</a:t>
            </a:r>
            <a:endParaRPr lang="fr-CA" dirty="0" smtClean="0"/>
          </a:p>
          <a:p>
            <a:r>
              <a:rPr lang="fr-CA" dirty="0" smtClean="0"/>
              <a:t>Conseil en conception</a:t>
            </a:r>
          </a:p>
          <a:p>
            <a:r>
              <a:rPr lang="fr-CA" dirty="0" smtClean="0"/>
              <a:t>Conseil en commerce</a:t>
            </a:r>
          </a:p>
          <a:p>
            <a:r>
              <a:rPr lang="fr-CA" dirty="0" smtClean="0"/>
              <a:t>Gestion commerciale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Ventes aux comptes existants</a:t>
            </a:r>
            <a:endParaRPr lang="fr-CA" dirty="0"/>
          </a:p>
        </p:txBody>
      </p:sp>
      <p:graphicFrame>
        <p:nvGraphicFramePr>
          <p:cNvPr id="4" name="Object 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098777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Ventes aux nouveaux comptes</a:t>
            </a:r>
            <a:endParaRPr lang="fr-CA" dirty="0"/>
          </a:p>
        </p:txBody>
      </p:sp>
      <p:graphicFrame>
        <p:nvGraphicFramePr>
          <p:cNvPr id="4" name="Object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815532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Chef de file de l’exportation</a:t>
            </a:r>
            <a:endParaRPr lang="fr-CA" dirty="0"/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673324" y="3319461"/>
            <a:ext cx="3770338" cy="7078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lang="en-US" sz="4000" b="1" i="1" dirty="0" err="1" smtClean="0">
                <a:solidFill>
                  <a:schemeClr val="accent2"/>
                </a:solidFill>
                <a:latin typeface="Book Antiqua" pitchFamily="18" charset="0"/>
              </a:rPr>
              <a:t>Rinco</a:t>
            </a:r>
            <a:r>
              <a:rPr lang="en-US" sz="4000" b="1" i="1" dirty="0" smtClean="0">
                <a:solidFill>
                  <a:schemeClr val="accent2"/>
                </a:solidFill>
                <a:latin typeface="Book Antiqua" pitchFamily="18" charset="0"/>
              </a:rPr>
              <a:t> inc.</a:t>
            </a:r>
            <a:endParaRPr lang="en-US" sz="4000" b="1" i="1" dirty="0">
              <a:solidFill>
                <a:schemeClr val="accent2"/>
              </a:solidFill>
              <a:latin typeface="Book Antiqu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76</Words>
  <Application>Microsoft Office PowerPoint</Application>
  <PresentationFormat>Affichage à l'écran (4:3)</PresentationFormat>
  <Paragraphs>25</Paragraphs>
  <Slides>6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8" baseType="lpstr">
      <vt:lpstr>Thème Office</vt:lpstr>
      <vt:lpstr>ClipArt</vt:lpstr>
      <vt:lpstr>Rinco inc.</vt:lpstr>
      <vt:lpstr>Principales exportations</vt:lpstr>
      <vt:lpstr>Services</vt:lpstr>
      <vt:lpstr>Ventes aux comptes existants</vt:lpstr>
      <vt:lpstr>Ventes aux nouveaux comptes</vt:lpstr>
      <vt:lpstr>Chef de file de l’exportation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AsiaWorld</dc:title>
  <dc:creator>Laurent</dc:creator>
  <cp:lastModifiedBy>Michèle Simond</cp:lastModifiedBy>
  <cp:revision>4</cp:revision>
  <dcterms:created xsi:type="dcterms:W3CDTF">2007-04-18T02:46:17Z</dcterms:created>
  <dcterms:modified xsi:type="dcterms:W3CDTF">2011-03-18T13:37:53Z</dcterms:modified>
</cp:coreProperties>
</file>